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4"/>
  </p:sldMasterIdLst>
  <p:notesMasterIdLst>
    <p:notesMasterId r:id="rId14"/>
  </p:notesMasterIdLst>
  <p:handoutMasterIdLst>
    <p:handoutMasterId r:id="rId15"/>
  </p:handoutMasterIdLst>
  <p:sldIdLst>
    <p:sldId id="296" r:id="rId5"/>
    <p:sldId id="303" r:id="rId6"/>
    <p:sldId id="297" r:id="rId7"/>
    <p:sldId id="368" r:id="rId8"/>
    <p:sldId id="301" r:id="rId9"/>
    <p:sldId id="362" r:id="rId10"/>
    <p:sldId id="363" r:id="rId11"/>
    <p:sldId id="361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dovsky, Melissa" initials="BM" lastIdx="1" clrIdx="0">
    <p:extLst>
      <p:ext uri="{19B8F6BF-5375-455C-9EA6-DF929625EA0E}">
        <p15:presenceInfo xmlns:p15="http://schemas.microsoft.com/office/powerpoint/2012/main" userId="S::MBORDOVSKY@hdrinc.com::5be3fe5f-b68a-4cc2-b62f-2a5938c1b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B5"/>
    <a:srgbClr val="CBC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C4984-01CA-4E35-B1D9-4E0B385E5BE5}" v="65" dt="2021-08-11T18:28:5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8385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40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21C8-422F-4CA2-85E1-19A6D027F030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4683-B56F-4408-8720-603ECE57E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D86595-6E20-4226-9E0D-B3822373F9DE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CA3CC-E040-426A-BD9D-8E6CA1306B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229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801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373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Box 4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59134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2800" y="1143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1752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62800" y="2362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62800" y="29718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62800" y="35814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162800" y="4191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4800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62800" y="5410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3482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888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7488" y="1143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37488" y="1752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7888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37488" y="2362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7888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37488" y="29718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7888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88" y="35814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7888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7488" y="4191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7888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37488" y="4800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7888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37488" y="5410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19162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41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41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57568" cy="25146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7573" y="0"/>
            <a:ext cx="6064427" cy="25146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7437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328199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241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37088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46688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7088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6688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7088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6688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41760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856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447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1447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057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057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667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2667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276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32766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133600" y="38862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4495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5105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24000" y="5715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133600" y="5715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478" y="8232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2908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75545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34885" y="4648200"/>
            <a:ext cx="912223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58822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289177"/>
            <a:ext cx="10058400" cy="1819275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22071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241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67200" y="2362200"/>
            <a:ext cx="7924800" cy="4495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89178"/>
            <a:ext cx="3200400" cy="615387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06271"/>
            <a:ext cx="3209365" cy="3218329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26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ogo Slid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Box 4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644822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0" spc="0">
                <a:solidFill>
                  <a:schemeClr val="accent1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12742" y="2362202"/>
            <a:ext cx="5483258" cy="396239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26306" y="2308632"/>
            <a:ext cx="5063059" cy="41368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26306" y="3396342"/>
            <a:ext cx="5065776" cy="292825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26306" y="2856704"/>
            <a:ext cx="5065776" cy="3208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5299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43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42660" y="5006340"/>
            <a:ext cx="2819400" cy="14249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93382" y="5181602"/>
            <a:ext cx="3589018" cy="108966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00877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157317"/>
            <a:ext cx="10988040" cy="67056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724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28360"/>
            <a:ext cx="10972800" cy="3962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633328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1981200"/>
            <a:ext cx="2362200" cy="2590800"/>
          </a:xfrm>
          <a:noFill/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900" b="1" spc="0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2362200"/>
            <a:ext cx="7086600" cy="18288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58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2" y="1828800"/>
            <a:ext cx="9143996" cy="16002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5740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882" y="2048256"/>
            <a:ext cx="3780558" cy="942156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10738" y="3442003"/>
            <a:ext cx="6165566" cy="288259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7156" y="598932"/>
            <a:ext cx="2819400" cy="1284732"/>
          </a:xfrm>
          <a:noFill/>
        </p:spPr>
        <p:txBody>
          <a:bodyPr>
            <a:noAutofit/>
          </a:bodyPr>
          <a:lstStyle>
            <a:lvl1pPr marL="0" indent="0"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3419856"/>
            <a:ext cx="4343400" cy="3438144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Color block or insert 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“Tap to add quote text”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29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85745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2157043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1562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5" name="Freeform 4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51593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189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837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066379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792273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856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5257800" cy="8382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aseline="0"/>
            </a:lvl1pPr>
          </a:lstStyle>
          <a:p>
            <a:pPr lvl="0"/>
            <a:r>
              <a:rPr lang="en-US" dirty="0"/>
              <a:t>Tap to add title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23433" y="381000"/>
            <a:ext cx="5257800" cy="841248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 baseline="0"/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/>
              <a:t>Tap to add title 2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532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1450848"/>
            <a:ext cx="4876800" cy="4873752"/>
          </a:xfrm>
        </p:spPr>
        <p:txBody>
          <a:bodyPr>
            <a:noAutofit/>
          </a:bodyPr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0" y="381000"/>
            <a:ext cx="4876800" cy="838200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Tap to add title 2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89904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50848"/>
            <a:ext cx="4873752" cy="4873752"/>
          </a:xfrm>
        </p:spPr>
        <p:txBody>
          <a:bodyPr/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9432" y="381000"/>
            <a:ext cx="4873752" cy="8412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/>
              <a:t>Tap to add title 1</a:t>
            </a:r>
          </a:p>
        </p:txBody>
      </p:sp>
    </p:spTree>
    <p:extLst>
      <p:ext uri="{BB962C8B-B14F-4D97-AF65-F5344CB8AC3E}">
        <p14:creationId xmlns:p14="http://schemas.microsoft.com/office/powerpoint/2010/main" val="1340951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52942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291841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291841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282440" y="0"/>
            <a:ext cx="790956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548084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5226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473952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39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62962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6126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91210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91210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9245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5545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419906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290014" y="1450848"/>
            <a:ext cx="3294592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0014" y="381000"/>
            <a:ext cx="3294592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0790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36947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62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247471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2451354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3146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243146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542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5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1" name="Picture Placeholder 58"/>
          <p:cNvSpPr>
            <a:spLocks noGrp="1"/>
          </p:cNvSpPr>
          <p:nvPr>
            <p:ph type="pic" sz="quarter" idx="17" hasCustomPrompt="1"/>
          </p:nvPr>
        </p:nvSpPr>
        <p:spPr>
          <a:xfrm>
            <a:off x="2451354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4" name="Picture Placeholder 5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6" name="Picture Placeholder 58"/>
          <p:cNvSpPr>
            <a:spLocks noGrp="1"/>
          </p:cNvSpPr>
          <p:nvPr>
            <p:ph type="pic" sz="quarter" idx="22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7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670292" y="1447800"/>
            <a:ext cx="3914314" cy="487679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670292" y="381000"/>
            <a:ext cx="3914314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1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photo. When placing a full bleed photo, please bring the logo to the front (right click &gt; Bring to Front)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4858720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0628" y="1447801"/>
            <a:ext cx="6371772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0628" y="381000"/>
            <a:ext cx="6371772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99481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43984"/>
            <a:ext cx="10972800" cy="18806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3800"/>
            <a:ext cx="10972800" cy="710184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6439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47210"/>
            <a:ext cx="5029200" cy="18773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0752"/>
            <a:ext cx="10972800" cy="399288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47210"/>
            <a:ext cx="5486400" cy="18773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49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22656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2656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76098"/>
            <a:ext cx="109728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543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9528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576098"/>
            <a:ext cx="50292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86475" y="3575462"/>
            <a:ext cx="5495925" cy="27284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677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012" y="5486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06871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8335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1629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9330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68781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12192000" cy="454914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5255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10985" cy="92659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78368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Color block or insert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42377" y="0"/>
            <a:ext cx="3849624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Color block or insert photo</a:t>
            </a:r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3907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02225"/>
            <a:ext cx="7110491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0" name="Freeform 9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088790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7574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1607574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083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51182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05995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82943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830195"/>
            <a:ext cx="5339303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243096" y="5830195"/>
            <a:ext cx="533930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47085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42843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401820" y="1828800"/>
            <a:ext cx="3413760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401820" y="4927601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32064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132064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3448118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4999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828800"/>
            <a:ext cx="2523744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4927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211365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382008" y="1368425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8129016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35000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382008" y="4076700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8129016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382008" y="3438527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5000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82008" y="6159500"/>
            <a:ext cx="3413760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8129016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1341667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5240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3276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635000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35000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3442885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42885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6250771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6250771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9058656" y="40767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9058656" y="58293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4037063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8624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8624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63212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863212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7800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117800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72388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indent="0">
              <a:buNone/>
              <a:defRPr lang="en-US"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7372388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26977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9626977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608624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608624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63212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863212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7800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5117800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72388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372388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26977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9626977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3250629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tneringFirm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620650" y="1442243"/>
            <a:ext cx="10985500" cy="8778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65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96900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58327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9754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81181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42609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596900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58327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9754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81181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42609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37528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30970" cy="129540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86162" cy="3429000"/>
          </a:xfrm>
          <a:solidFill>
            <a:schemeClr val="bg2">
              <a:lumMod val="75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50170" y="0"/>
            <a:ext cx="3840480" cy="3952973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0170" y="4021904"/>
            <a:ext cx="3841830" cy="2836099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2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147252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19600"/>
            <a:ext cx="10972800" cy="83820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53340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3681268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838200"/>
          </a:xfrm>
        </p:spPr>
        <p:txBody>
          <a:bodyPr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6764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 algn="r"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88580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057781"/>
            <a:ext cx="12192000" cy="800219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3967845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3310163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925083"/>
            <a:ext cx="3505200" cy="1046440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275037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291489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03881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49423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498286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73" y="0"/>
            <a:ext cx="606199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33626" y="0"/>
            <a:ext cx="6058374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3626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</p:spTree>
    <p:extLst>
      <p:ext uri="{BB962C8B-B14F-4D97-AF65-F5344CB8AC3E}">
        <p14:creationId xmlns:p14="http://schemas.microsoft.com/office/powerpoint/2010/main" val="3056459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7973022" y="0"/>
            <a:ext cx="4218978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340615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8107680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68277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28004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5440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8999" y="4038600"/>
            <a:ext cx="4858766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9051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718999" y="6135623"/>
            <a:ext cx="3894137" cy="17335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18999" y="5102225"/>
            <a:ext cx="4855464" cy="301879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22371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1" y="0"/>
            <a:ext cx="510365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764675" y="3981365"/>
            <a:ext cx="2427325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68291" y="-2"/>
            <a:ext cx="7023709" cy="3916681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168291" y="3980688"/>
            <a:ext cx="4533493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62929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9857" y="-1"/>
            <a:ext cx="5706884" cy="32004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779919" y="-1"/>
            <a:ext cx="6412081" cy="3832465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779919" y="3896472"/>
            <a:ext cx="6412081" cy="29615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1740" y="3264407"/>
            <a:ext cx="2679193" cy="35935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2744941" y="3264407"/>
            <a:ext cx="2971800" cy="35935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330835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174039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83562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064256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128512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92768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064256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128512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92768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064256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128512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192768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3064256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128512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9192768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99516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043031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86933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2996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172995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021602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043031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086933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2996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8172995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1021602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043031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2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86933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3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12996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72995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5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1021602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7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2043031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3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4086933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4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612996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5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8172995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6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1021602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0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8" name="Picture Placeholder 10"/>
          <p:cNvSpPr>
            <a:spLocks noGrp="1"/>
          </p:cNvSpPr>
          <p:nvPr>
            <p:ph type="pic" sz="quarter" idx="35" hasCustomPrompt="1"/>
          </p:nvPr>
        </p:nvSpPr>
        <p:spPr>
          <a:xfrm>
            <a:off x="2043031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9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4086933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90" name="Picture Placeholder 10"/>
          <p:cNvSpPr>
            <a:spLocks noGrp="1"/>
          </p:cNvSpPr>
          <p:nvPr>
            <p:ph type="pic" sz="quarter" idx="37" hasCustomPrompt="1"/>
          </p:nvPr>
        </p:nvSpPr>
        <p:spPr>
          <a:xfrm>
            <a:off x="612996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91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8172995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92" name="Picture Placeholder 10"/>
          <p:cNvSpPr>
            <a:spLocks noGrp="1"/>
          </p:cNvSpPr>
          <p:nvPr>
            <p:ph type="pic" sz="quarter" idx="39" hasCustomPrompt="1"/>
          </p:nvPr>
        </p:nvSpPr>
        <p:spPr>
          <a:xfrm>
            <a:off x="1021602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527770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23999" cy="406298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126992"/>
            <a:ext cx="5123999" cy="273100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5189748" y="-1"/>
            <a:ext cx="2413250" cy="29077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89748" y="2971800"/>
            <a:ext cx="7002252" cy="38862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7667006" y="-2"/>
            <a:ext cx="4524994" cy="29077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03250" y="4692650"/>
            <a:ext cx="3968750" cy="1476375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189" indent="0">
              <a:buNone/>
              <a:defRPr/>
            </a:lvl2pPr>
            <a:lvl3pPr marL="960067" indent="0">
              <a:buNone/>
              <a:defRPr/>
            </a:lvl3pPr>
            <a:lvl4pPr marL="1417245" indent="0">
              <a:buNone/>
              <a:defRPr/>
            </a:lvl4pPr>
            <a:lvl5pPr marL="1874423" indent="0"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Tap to add text/caption</a:t>
            </a:r>
          </a:p>
        </p:txBody>
      </p:sp>
    </p:spTree>
    <p:extLst>
      <p:ext uri="{BB962C8B-B14F-4D97-AF65-F5344CB8AC3E}">
        <p14:creationId xmlns:p14="http://schemas.microsoft.com/office/powerpoint/2010/main" val="28130844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4172" y="3442075"/>
            <a:ext cx="10972800" cy="438467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2 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9182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9182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44958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4958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3820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9182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9182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44958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83820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9182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9182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44958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4958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83820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42400657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Click to edit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513198"/>
            <a:ext cx="10972800" cy="438467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2 Header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54977" y="2030243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654977" y="255287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14795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36" y="2030244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455036" y="2553503"/>
            <a:ext cx="2350008" cy="63030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  <a:p>
            <a:pPr lvl="0"/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430819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221968" y="2030244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221968" y="255287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8197750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654977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654977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614795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455036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455036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4430819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221968" y="4084019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221968" y="4610226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5" hasCustomPrompt="1"/>
          </p:nvPr>
        </p:nvSpPr>
        <p:spPr>
          <a:xfrm>
            <a:off x="8197750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654977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654977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57" name="Picture Placeholder 8"/>
          <p:cNvSpPr>
            <a:spLocks noGrp="1"/>
          </p:cNvSpPr>
          <p:nvPr>
            <p:ph type="pic" sz="quarter" idx="48" hasCustomPrompt="1"/>
          </p:nvPr>
        </p:nvSpPr>
        <p:spPr>
          <a:xfrm>
            <a:off x="614795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55036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455036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60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4430819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221968" y="5425230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9221968" y="596096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63" name="Picture Placeholder 8"/>
          <p:cNvSpPr>
            <a:spLocks noGrp="1"/>
          </p:cNvSpPr>
          <p:nvPr>
            <p:ph type="pic" sz="quarter" idx="54" hasCustomPrompt="1"/>
          </p:nvPr>
        </p:nvSpPr>
        <p:spPr>
          <a:xfrm>
            <a:off x="8197750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290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rgChar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56527"/>
            <a:ext cx="12192000" cy="550147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JPG/PNG of org chart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</p:spTree>
    <p:extLst>
      <p:ext uri="{BB962C8B-B14F-4D97-AF65-F5344CB8AC3E}">
        <p14:creationId xmlns:p14="http://schemas.microsoft.com/office/powerpoint/2010/main" val="338086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156" y="4038600"/>
            <a:ext cx="4850075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76949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7047" y="6135623"/>
            <a:ext cx="3932493" cy="19202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156" y="5102225"/>
            <a:ext cx="4851749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7359349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45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01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2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  <p:sldLayoutId id="2147484265" r:id="rId17"/>
    <p:sldLayoutId id="2147484266" r:id="rId18"/>
    <p:sldLayoutId id="2147484267" r:id="rId19"/>
    <p:sldLayoutId id="2147484268" r:id="rId20"/>
    <p:sldLayoutId id="2147484269" r:id="rId21"/>
    <p:sldLayoutId id="2147484270" r:id="rId22"/>
    <p:sldLayoutId id="2147484271" r:id="rId23"/>
    <p:sldLayoutId id="2147484272" r:id="rId24"/>
    <p:sldLayoutId id="2147484273" r:id="rId25"/>
    <p:sldLayoutId id="2147484274" r:id="rId26"/>
    <p:sldLayoutId id="2147484275" r:id="rId27"/>
    <p:sldLayoutId id="2147484276" r:id="rId28"/>
    <p:sldLayoutId id="2147484277" r:id="rId29"/>
    <p:sldLayoutId id="2147484278" r:id="rId30"/>
    <p:sldLayoutId id="2147484279" r:id="rId31"/>
    <p:sldLayoutId id="2147484280" r:id="rId32"/>
    <p:sldLayoutId id="2147484281" r:id="rId33"/>
    <p:sldLayoutId id="2147484282" r:id="rId34"/>
    <p:sldLayoutId id="2147484283" r:id="rId35"/>
    <p:sldLayoutId id="2147484284" r:id="rId36"/>
    <p:sldLayoutId id="2147484285" r:id="rId37"/>
    <p:sldLayoutId id="2147484286" r:id="rId38"/>
    <p:sldLayoutId id="2147484287" r:id="rId39"/>
    <p:sldLayoutId id="2147484288" r:id="rId40"/>
    <p:sldLayoutId id="2147484289" r:id="rId41"/>
    <p:sldLayoutId id="2147484290" r:id="rId42"/>
    <p:sldLayoutId id="2147484291" r:id="rId43"/>
    <p:sldLayoutId id="2147484292" r:id="rId44"/>
    <p:sldLayoutId id="2147484293" r:id="rId45"/>
    <p:sldLayoutId id="2147484294" r:id="rId46"/>
    <p:sldLayoutId id="2147484295" r:id="rId47"/>
    <p:sldLayoutId id="2147484296" r:id="rId48"/>
    <p:sldLayoutId id="2147484297" r:id="rId49"/>
    <p:sldLayoutId id="2147484298" r:id="rId50"/>
    <p:sldLayoutId id="2147484299" r:id="rId51"/>
    <p:sldLayoutId id="2147484300" r:id="rId52"/>
    <p:sldLayoutId id="2147484301" r:id="rId53"/>
    <p:sldLayoutId id="2147484302" r:id="rId54"/>
    <p:sldLayoutId id="2147484303" r:id="rId55"/>
    <p:sldLayoutId id="2147484304" r:id="rId56"/>
    <p:sldLayoutId id="2147484305" r:id="rId57"/>
    <p:sldLayoutId id="2147484306" r:id="rId58"/>
    <p:sldLayoutId id="2147484307" r:id="rId59"/>
    <p:sldLayoutId id="2147484308" r:id="rId60"/>
    <p:sldLayoutId id="2147484309" r:id="rId61"/>
    <p:sldLayoutId id="2147484310" r:id="rId62"/>
    <p:sldLayoutId id="2147484311" r:id="rId63"/>
    <p:sldLayoutId id="2147484312" r:id="rId64"/>
    <p:sldLayoutId id="2147484313" r:id="rId65"/>
    <p:sldLayoutId id="2147484314" r:id="rId66"/>
    <p:sldLayoutId id="2147484315" r:id="rId67"/>
    <p:sldLayoutId id="2147484316" r:id="rId68"/>
    <p:sldLayoutId id="2147484317" r:id="rId69"/>
    <p:sldLayoutId id="2147484318" r:id="rId70"/>
    <p:sldLayoutId id="2147484319" r:id="rId71"/>
    <p:sldLayoutId id="2147484320" r:id="rId72"/>
    <p:sldLayoutId id="2147484321" r:id="rId73"/>
    <p:sldLayoutId id="2147484322" r:id="rId74"/>
    <p:sldLayoutId id="2147484323" r:id="rId75"/>
    <p:sldLayoutId id="2147484324" r:id="rId76"/>
    <p:sldLayoutId id="2147484325" r:id="rId77"/>
    <p:sldLayoutId id="2147484326" r:id="rId78"/>
    <p:sldLayoutId id="2147484327" r:id="rId79"/>
    <p:sldLayoutId id="2147484328" r:id="rId80"/>
    <p:sldLayoutId id="2147484329" r:id="rId81"/>
    <p:sldLayoutId id="2147484330" r:id="rId82"/>
    <p:sldLayoutId id="2147484331" r:id="rId83"/>
    <p:sldLayoutId id="2147484332" r:id="rId84"/>
    <p:sldLayoutId id="2147484333" r:id="rId85"/>
    <p:sldLayoutId id="2147484334" r:id="rId86"/>
    <p:sldLayoutId id="2147484335" r:id="rId87"/>
    <p:sldLayoutId id="2147484336" r:id="rId88"/>
    <p:sldLayoutId id="2147484337" r:id="rId89"/>
    <p:sldLayoutId id="2147484338" r:id="rId90"/>
    <p:sldLayoutId id="2147484339" r:id="rId9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54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ysClr val="windowText" lastClr="000000"/>
          </a:solidFill>
          <a:latin typeface="+mj-lt"/>
          <a:ea typeface="+mn-ea"/>
          <a:cs typeface="+mn-cs"/>
        </a:defRPr>
      </a:lvl1pPr>
      <a:lvl2pPr marL="640064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ysClr val="windowText" lastClr="000000"/>
          </a:solidFill>
          <a:latin typeface="+mj-lt"/>
          <a:ea typeface="+mn-ea"/>
          <a:cs typeface="+mn-cs"/>
        </a:defRPr>
      </a:lvl2pPr>
      <a:lvl3pPr marL="1142942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ysClr val="windowText" lastClr="000000"/>
          </a:solidFill>
          <a:latin typeface="+mj-lt"/>
          <a:ea typeface="+mn-ea"/>
          <a:cs typeface="+mn-cs"/>
        </a:defRPr>
      </a:lvl3pPr>
      <a:lvl4pPr marL="1600120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ysClr val="windowText" lastClr="000000"/>
          </a:solidFill>
          <a:latin typeface="+mj-lt"/>
          <a:ea typeface="+mn-ea"/>
          <a:cs typeface="+mn-cs"/>
        </a:defRPr>
      </a:lvl4pPr>
      <a:lvl5pPr marL="2057298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ysClr val="windowText" lastClr="000000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orient="horz" pos="3984">
          <p15:clr>
            <a:srgbClr val="F26B43"/>
          </p15:clr>
        </p15:guide>
        <p15:guide id="6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83691" y="4021822"/>
            <a:ext cx="7110985" cy="926592"/>
          </a:xfrm>
        </p:spPr>
        <p:txBody>
          <a:bodyPr/>
          <a:lstStyle/>
          <a:p>
            <a:r>
              <a:rPr lang="en-US" dirty="0"/>
              <a:t>Cutler Avenue Pedestrian Improvements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696325" y="0"/>
            <a:ext cx="3431667" cy="6858000"/>
          </a:xfrm>
          <a:solidFill>
            <a:srgbClr val="4298B5"/>
          </a:solidFill>
        </p:spPr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08/16/2021</a:t>
            </a:r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13AA68B3-D481-4214-ACBD-D39FDBF6A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7" y="5738635"/>
            <a:ext cx="883004" cy="883004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AE4EA08-8A12-47BC-971D-D78108B87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96325" cy="3429000"/>
          </a:xfrm>
          <a:solidFill>
            <a:srgbClr val="CBCDCF"/>
          </a:solidFill>
        </p:spPr>
      </p:sp>
    </p:spTree>
    <p:extLst>
      <p:ext uri="{BB962C8B-B14F-4D97-AF65-F5344CB8AC3E}">
        <p14:creationId xmlns:p14="http://schemas.microsoft.com/office/powerpoint/2010/main" val="23846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sky, ground, outdoor, railroad&#10;&#10;Description automatically generated">
            <a:extLst>
              <a:ext uri="{FF2B5EF4-FFF2-40B4-BE49-F238E27FC236}">
                <a16:creationId xmlns:a16="http://schemas.microsoft.com/office/drawing/2014/main" id="{ED1E36CF-871F-4F60-81E7-57D127C9FE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305300"/>
            <a:ext cx="7239000" cy="711200"/>
          </a:xfrm>
          <a:solidFill>
            <a:srgbClr val="4298B5"/>
          </a:solidFill>
        </p:spPr>
        <p:txBody>
          <a:bodyPr/>
          <a:lstStyle/>
          <a:p>
            <a:r>
              <a:rPr lang="en-US" dirty="0"/>
              <a:t>Welcome and Introductions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95FBA8A-1302-4C89-84B4-F8D26E12A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10337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7D35FEA-75D1-4F08-B47A-E636343F50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2134918" cy="6858000"/>
          </a:xfrm>
          <a:solidFill>
            <a:srgbClr val="CBCDCF"/>
          </a:solidFill>
        </p:spPr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87224"/>
              </p:ext>
            </p:extLst>
          </p:nvPr>
        </p:nvGraphicFramePr>
        <p:xfrm>
          <a:off x="2134919" y="1395507"/>
          <a:ext cx="10047811" cy="268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Project Description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617753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Project Layout – Plan View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Project Typical Section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Questions/Comments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11CB4671-E1A4-437A-B8FC-02965DFD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7081" y="4523201"/>
            <a:ext cx="2182399" cy="2182399"/>
          </a:xfrm>
          <a:prstGeom prst="rect">
            <a:avLst/>
          </a:prstGeom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5A0C2A24-786D-4521-8659-675DD6E292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86950" y="385726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4298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A1CA11F8-917E-44B1-A324-B71CBEB10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72" y="127104"/>
            <a:ext cx="883004" cy="883004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C8A5A707-B26C-465E-BF9A-CF6D352CB97B}"/>
              </a:ext>
            </a:extLst>
          </p:cNvPr>
          <p:cNvSpPr txBox="1">
            <a:spLocks/>
          </p:cNvSpPr>
          <p:nvPr/>
        </p:nvSpPr>
        <p:spPr>
          <a:xfrm>
            <a:off x="2134919" y="320410"/>
            <a:ext cx="1711427" cy="588265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044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372B-053C-486E-851B-67D8C091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01 - Project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329FB-9E8F-483F-A2B5-8239CC914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Corridor Improvements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Roadway Mill and overlay, signing and striping, sidewalk, </a:t>
            </a:r>
            <a:r>
              <a:rPr lang="en-US" dirty="0" err="1">
                <a:solidFill>
                  <a:schemeClr val="tx1"/>
                </a:solidFill>
              </a:rPr>
              <a:t>drivepads</a:t>
            </a:r>
            <a:r>
              <a:rPr lang="en-US" dirty="0">
                <a:solidFill>
                  <a:schemeClr val="tx1"/>
                </a:solidFill>
              </a:rPr>
              <a:t>, curb ramps, gravel mulch landscaping.</a:t>
            </a:r>
          </a:p>
          <a:p>
            <a:r>
              <a:rPr lang="en-US" dirty="0"/>
              <a:t>Pedestrian Access Improvements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ADA/PROWAG compliant sidewalk, </a:t>
            </a:r>
            <a:r>
              <a:rPr lang="en-US" dirty="0" err="1"/>
              <a:t>drivepads</a:t>
            </a:r>
            <a:r>
              <a:rPr lang="en-US" dirty="0"/>
              <a:t> and curb ramps.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Protected parking via </a:t>
            </a:r>
            <a:r>
              <a:rPr lang="en-US" dirty="0" err="1"/>
              <a:t>bulbouts</a:t>
            </a:r>
            <a:r>
              <a:rPr lang="en-US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Rapid flashing beacons at high volume pedestrian crossing.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E402F-1021-4553-B1FD-F4761CC32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47154"/>
            <a:ext cx="12192000" cy="838200"/>
          </a:xfrm>
          <a:solidFill>
            <a:srgbClr val="4298B5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D25C46-2157-4683-BA10-A138096C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915" y="4602410"/>
            <a:ext cx="2072780" cy="20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409575"/>
            <a:ext cx="10972800" cy="838200"/>
          </a:xfrm>
        </p:spPr>
        <p:txBody>
          <a:bodyPr/>
          <a:lstStyle/>
          <a:p>
            <a:r>
              <a:rPr lang="en-US" dirty="0"/>
              <a:t>01 - Project Limits and Vicinity Map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52401" y="5819775"/>
            <a:ext cx="12039599" cy="103822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/>
              <a:t>Project limits: Cutler Avenue cul-de-sac to Washington Street</a:t>
            </a:r>
          </a:p>
          <a:p>
            <a:pPr marL="0" indent="0">
              <a:buNone/>
            </a:pPr>
            <a:r>
              <a:rPr lang="en-US" dirty="0"/>
              <a:t>Project length = 0.30 miles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927D4F-AB38-4D8E-8D25-83069E30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71547"/>
            <a:ext cx="10972799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38834"/>
            <a:ext cx="10972800" cy="502131"/>
          </a:xfrm>
        </p:spPr>
        <p:txBody>
          <a:bodyPr/>
          <a:lstStyle/>
          <a:p>
            <a:r>
              <a:rPr lang="en-US" dirty="0"/>
              <a:t>02 - Project Layout – Plan View, 1 of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E51FF-72A1-4690-8C07-D456BC00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" y="740966"/>
            <a:ext cx="9330631" cy="6076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FB72F-D8E1-401A-A15F-B35D52FB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87" y="238833"/>
            <a:ext cx="2028825" cy="542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9BB3F-C534-4B57-8113-8A50A9DF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5991225"/>
            <a:ext cx="3120858" cy="8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2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59355"/>
            <a:ext cx="10972800" cy="838200"/>
          </a:xfrm>
        </p:spPr>
        <p:txBody>
          <a:bodyPr/>
          <a:lstStyle/>
          <a:p>
            <a:r>
              <a:rPr lang="en-US" dirty="0"/>
              <a:t>02 - Project Layout – Plan View, 2 of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94678-10AB-4F14-9685-F7A011C9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02645"/>
            <a:ext cx="9144000" cy="60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CCA9DE-8910-4FA6-A876-46A5710B5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5322486"/>
            <a:ext cx="4819650" cy="12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409575"/>
            <a:ext cx="10972800" cy="838200"/>
          </a:xfrm>
        </p:spPr>
        <p:txBody>
          <a:bodyPr/>
          <a:lstStyle/>
          <a:p>
            <a:r>
              <a:rPr lang="en-US" dirty="0"/>
              <a:t>03 - Project Typical Section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695542" y="1048623"/>
            <a:ext cx="2496458" cy="5399803"/>
          </a:xfrm>
          <a:solidFill>
            <a:srgbClr val="CBCDCF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0DF71-0842-4CB8-B980-E197A954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1048623"/>
            <a:ext cx="9535885" cy="5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FC8EE-7606-46DF-B363-C5AEA8084B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04 - Questions/Comments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12795-570E-4694-A66A-6B8FD2D727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CBCDCF"/>
          </a:solidFill>
        </p:spPr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DCDD15-5C43-498C-8B5E-6384468E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890" y="593090"/>
            <a:ext cx="3538220" cy="3538220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085D3568-89C7-429D-8C97-AC1654411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48900" y="6260794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4298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AF8735A2-988F-4352-AD1C-E8F9BA644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97" y="5827877"/>
            <a:ext cx="883004" cy="8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2058"/>
      </p:ext>
    </p:extLst>
  </p:cSld>
  <p:clrMapOvr>
    <a:masterClrMapping/>
  </p:clrMapOvr>
</p:sld>
</file>

<file path=ppt/theme/theme1.xml><?xml version="1.0" encoding="utf-8"?>
<a:theme xmlns:a="http://schemas.openxmlformats.org/drawingml/2006/main" name="HDR_Template_WhtBkg_Blue_10092019">
  <a:themeElements>
    <a:clrScheme name="HDR Brand">
      <a:dk1>
        <a:sysClr val="windowText" lastClr="000000"/>
      </a:dk1>
      <a:lt1>
        <a:sysClr val="window" lastClr="FFFFFF"/>
      </a:lt1>
      <a:dk2>
        <a:srgbClr val="54585A"/>
      </a:dk2>
      <a:lt2>
        <a:srgbClr val="E3E4E5"/>
      </a:lt2>
      <a:accent1>
        <a:srgbClr val="4298B5"/>
      </a:accent1>
      <a:accent2>
        <a:srgbClr val="C8102E"/>
      </a:accent2>
      <a:accent3>
        <a:srgbClr val="FFC600"/>
      </a:accent3>
      <a:accent4>
        <a:srgbClr val="78BE20"/>
      </a:accent4>
      <a:accent5>
        <a:srgbClr val="004C97"/>
      </a:accent5>
      <a:accent6>
        <a:srgbClr val="772583"/>
      </a:accent6>
      <a:hlink>
        <a:srgbClr val="0070C0"/>
      </a:hlink>
      <a:folHlink>
        <a:srgbClr val="BFBFBF"/>
      </a:folHlink>
    </a:clrScheme>
    <a:fontScheme name="Custom 3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731282E-C9AA-4DA8-B290-244551163A77}" vid="{4E89144C-4BEB-4D65-9F14-913D72F75A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36A391BA2EA46BC544AD068F58460" ma:contentTypeVersion="0" ma:contentTypeDescription="Create a new document." ma:contentTypeScope="" ma:versionID="7c11535d98ea2c19d4bb1b7c92a039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7717E-9EA4-4E45-AD7B-812B5E8D2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FE8081-5A08-4CEC-98F7-B9DDB3604F6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43B568-630B-402B-9D77-F3996E94D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16x9_HDR_Template_White_Background_and_Primary_Blue</Template>
  <TotalTime>292</TotalTime>
  <Words>134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HDR_Template_WhtBkg_Blue_10092019</vt:lpstr>
      <vt:lpstr>Cutler Avenue Pedestrian Improvements</vt:lpstr>
      <vt:lpstr>Welcome and Introductions </vt:lpstr>
      <vt:lpstr>PowerPoint Presentation</vt:lpstr>
      <vt:lpstr>01 - Project Description</vt:lpstr>
      <vt:lpstr>01 - Project Limits and Vicinity Map</vt:lpstr>
      <vt:lpstr>02 - Project Layout – Plan View, 1 of 2</vt:lpstr>
      <vt:lpstr>02 - Project Layout – Plan View, 2 of 2</vt:lpstr>
      <vt:lpstr>03 - Project Typical Section</vt:lpstr>
      <vt:lpstr>PowerPoint Presentation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Sims, Kelly</dc:creator>
  <cp:lastModifiedBy>Mary Tarango</cp:lastModifiedBy>
  <cp:revision>5</cp:revision>
  <dcterms:created xsi:type="dcterms:W3CDTF">2021-08-11T15:07:36Z</dcterms:created>
  <dcterms:modified xsi:type="dcterms:W3CDTF">2021-09-23T22:27:27Z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0x010100B1536A391BA2EA46BC544AD068F58460</vt:lpwstr>
  </property>
</Properties>
</file>